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sldIdLst>
    <p:sldId id="256" r:id="rId2"/>
    <p:sldId id="266" r:id="rId3"/>
    <p:sldId id="257" r:id="rId4"/>
    <p:sldId id="284" r:id="rId5"/>
    <p:sldId id="258" r:id="rId6"/>
    <p:sldId id="259" r:id="rId7"/>
    <p:sldId id="260" r:id="rId8"/>
    <p:sldId id="261" r:id="rId9"/>
    <p:sldId id="262" r:id="rId10"/>
    <p:sldId id="267" r:id="rId11"/>
    <p:sldId id="282" r:id="rId12"/>
    <p:sldId id="270" r:id="rId13"/>
    <p:sldId id="273" r:id="rId14"/>
    <p:sldId id="279" r:id="rId15"/>
    <p:sldId id="280" r:id="rId16"/>
    <p:sldId id="278" r:id="rId1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0"/>
    <a:srgbClr val="A7D3FF"/>
    <a:srgbClr val="73B9FF"/>
    <a:srgbClr val="45A2FF"/>
    <a:srgbClr val="1389FF"/>
    <a:srgbClr val="0076EC"/>
    <a:srgbClr val="C2E0C2"/>
    <a:srgbClr val="3CB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2AE9-6B1E-43BC-A27C-0AB214D90D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0E18-8603-4147-866D-C826B80ED6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C792-4A9D-46F7-B8AB-7ACD7CCFFA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4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E20A-B569-4566-B0FB-BB027AD88A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9B72-EE6F-4C1D-907C-8834DE46FA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55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6263-C6C7-4A5B-AF7E-1606CB7FD5B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9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674A-9965-4F66-8E2E-DA5B98D3B1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92C6-3E36-469A-8AB8-9AAC372302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3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E237-C362-4519-93D1-05158084B4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B63A-F498-4EA2-8D4A-2F1DE8C969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4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139-05A4-4F9C-AF14-204D40EAD2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9A2B8F7-97ED-4816-A3F9-46E64A60A6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Tahoma" pitchFamily="34" charset="0"/>
        </a:defRPr>
      </a:lvl9pPr>
    </p:titleStyle>
    <p:bodyStyle>
      <a:lvl1pPr marL="547688" indent="-411163" algn="r" rtl="1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r" rtl="1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r" rtl="1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772400" cy="1920875"/>
          </a:xfrm>
        </p:spPr>
        <p:txBody>
          <a:bodyPr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Inoculation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of clinical sample in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embryonated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egg and in laboratory animals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13100"/>
            <a:ext cx="7993062" cy="2160588"/>
          </a:xfrm>
        </p:spPr>
        <p:txBody>
          <a:bodyPr/>
          <a:lstStyle/>
          <a:p>
            <a:r>
              <a:rPr lang="en-US" smtClean="0">
                <a:latin typeface="Andalus" pitchFamily="18" charset="-78"/>
                <a:cs typeface="Andalus" pitchFamily="18" charset="-78"/>
              </a:rPr>
              <a:t>By </a:t>
            </a:r>
          </a:p>
          <a:p>
            <a:endParaRPr lang="en-US" smtClean="0">
              <a:latin typeface="Andalus" pitchFamily="18" charset="-78"/>
              <a:cs typeface="Andalus" pitchFamily="18" charset="-78"/>
            </a:endParaRPr>
          </a:p>
          <a:p>
            <a:r>
              <a:rPr lang="en-US" smtClean="0">
                <a:latin typeface="Andalus" pitchFamily="18" charset="-78"/>
                <a:cs typeface="Andalus" pitchFamily="18" charset="-78"/>
              </a:rPr>
              <a:t>Dr. Hesnaa Saeed Al-Mossawi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693025" cy="4235450"/>
          </a:xfrm>
        </p:spPr>
        <p:txBody>
          <a:bodyPr>
            <a:normAutofit/>
          </a:bodyPr>
          <a:lstStyle/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Death of the embryo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Pocks (differentiate between HSV and Pox ,VS, HSV-1 and HSV-2)</a:t>
            </a:r>
            <a:endParaRPr lang="en-US" sz="32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8175" y="549275"/>
            <a:ext cx="33289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Recognition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630238"/>
            <a:ext cx="9144000" cy="1574626"/>
          </a:xfrm>
        </p:spPr>
        <p:txBody>
          <a:bodyPr/>
          <a:lstStyle/>
          <a:p>
            <a:pPr algn="just" rt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Pocks on CAM (</a:t>
            </a:r>
            <a:r>
              <a:rPr lang="en-US" sz="2800" dirty="0" err="1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chorioallantoic</a:t>
            </a:r>
            <a:r>
              <a:rPr lang="en-US" sz="2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membrane): chick embryo infected with HSV-1 show pocks on CAM.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708275"/>
            <a:ext cx="571182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7924800" cy="1143000"/>
          </a:xfrm>
        </p:spPr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Inoculation of clinical sample in Lab animals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838"/>
            <a:ext cx="8229600" cy="3671887"/>
          </a:xfrm>
        </p:spPr>
        <p:txBody>
          <a:bodyPr>
            <a:normAutofit/>
          </a:bodyPr>
          <a:lstStyle/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Mice , rabbit , monkey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 for isolation of</a:t>
            </a:r>
          </a:p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HSV,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Coxsacki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and 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418912" y="1196752"/>
            <a:ext cx="8569325" cy="1257300"/>
          </a:xfrm>
          <a:solidFill>
            <a:schemeClr val="accent2"/>
          </a:solidFill>
        </p:spPr>
        <p:txBody>
          <a:bodyPr/>
          <a:lstStyle/>
          <a:p>
            <a:pPr marL="685800" indent="-685800" fontAlgn="auto">
              <a:spcAft>
                <a:spcPts val="0"/>
              </a:spcAft>
              <a:defRPr/>
            </a:pPr>
            <a:r>
              <a:rPr lang="en-US" sz="3200" smtClean="0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1- Inoculate newborn mice within 24-48 hours of birth using long-needle syringe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539750" y="3933825"/>
            <a:ext cx="3133725" cy="754063"/>
          </a:xfrm>
          <a:prstGeom prst="roundRect">
            <a:avLst>
              <a:gd name="adj" fmla="val 21667"/>
            </a:avLst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/>
          <a:p>
            <a:pPr marL="685800" indent="-685800" algn="l">
              <a:lnSpc>
                <a:spcPct val="90000"/>
              </a:lnSpc>
            </a:pPr>
            <a:r>
              <a:rPr lang="en-US" sz="3200" b="1" dirty="0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Intracerebral</a:t>
            </a:r>
            <a:endParaRPr lang="en-US" sz="3200" b="1" dirty="0">
              <a:solidFill>
                <a:srgbClr val="6C0A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82863"/>
            <a:ext cx="51784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0" y="0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  <a:endParaRPr lang="ar-SA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23850" y="3789363"/>
            <a:ext cx="3349625" cy="754062"/>
          </a:xfrm>
          <a:prstGeom prst="roundRect">
            <a:avLst>
              <a:gd name="adj" fmla="val 21667"/>
            </a:avLst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/>
          <a:p>
            <a:pPr marL="685800" indent="-685800" algn="l">
              <a:lnSpc>
                <a:spcPct val="90000"/>
              </a:lnSpc>
            </a:pPr>
            <a:r>
              <a:rPr lang="en-US" sz="3200" b="1" dirty="0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Intraperitoneal</a:t>
            </a:r>
            <a:endParaRPr lang="en-US" sz="3200" b="1" dirty="0">
              <a:solidFill>
                <a:srgbClr val="6C0A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414588"/>
            <a:ext cx="536416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81163"/>
            <a:ext cx="7693025" cy="712787"/>
          </a:xfrm>
        </p:spPr>
        <p:txBody>
          <a:bodyPr>
            <a:normAutofit lnSpcReduction="10000"/>
          </a:bodyPr>
          <a:lstStyle/>
          <a:p>
            <a:pPr marL="548640" indent="-411480" algn="l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Flaccid paralysis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250825" y="333375"/>
            <a:ext cx="8569325" cy="1257300"/>
          </a:xfrm>
          <a:prstGeom prst="roundRect">
            <a:avLst>
              <a:gd name="adj" fmla="val 21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 marL="685800" indent="-685800" algn="l">
              <a:lnSpc>
                <a:spcPct val="90000"/>
              </a:lnSpc>
            </a:pPr>
            <a:r>
              <a:rPr lang="en-US" sz="3200" b="1" dirty="0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2- Check inoculated mouse for signs of illness, paralysis, or death.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688975" y="2492375"/>
            <a:ext cx="7693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 algn="l" rtl="0">
              <a:spcBef>
                <a:spcPct val="2000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sz="4400" b="1">
                <a:solidFill>
                  <a:srgbClr val="6C0A5C"/>
                </a:solidFill>
                <a:latin typeface="Times New Roman" pitchFamily="18" charset="0"/>
                <a:cs typeface="Times New Roman" pitchFamily="18" charset="0"/>
              </a:rPr>
              <a:t>Spastic paralysis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" y="3429000"/>
            <a:ext cx="88931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Recognition: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Death, paralysis, hemorrhage</a:t>
            </a:r>
          </a:p>
          <a:p>
            <a:pPr algn="l" rtl="0">
              <a:defRPr/>
            </a:pP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Identification: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Immunoassay</a:t>
            </a:r>
          </a:p>
          <a:p>
            <a:pPr algn="l" rtl="0">
              <a:buFont typeface="Wingdings" pitchFamily="2" charset="2"/>
              <a:buNone/>
              <a:defRPr/>
            </a:pP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0" y="404813"/>
            <a:ext cx="8893175" cy="6336555"/>
          </a:xfrm>
        </p:spPr>
        <p:txBody>
          <a:bodyPr>
            <a:normAutofit fontScale="92500" lnSpcReduction="10000"/>
          </a:bodyPr>
          <a:lstStyle/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Uses of Animal Systems in Virology:</a:t>
            </a:r>
            <a:endParaRPr lang="en-US" sz="36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1.When the virus cannot be propagated in vitro</a:t>
            </a: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2.To study the pathogenesis of viral infections</a:t>
            </a: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3.To study vaccine safety</a:t>
            </a: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Animal Systems are of little use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adays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following reasons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Expensive and time consuming</a:t>
            </a: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Whole animal is a complex system</a:t>
            </a: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Results are not always reproducible due to host variation</a:t>
            </a: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Virus isolation in animals is inferior to the molecular techniques like PCR.</a:t>
            </a:r>
          </a:p>
          <a:p>
            <a:pPr marL="548640" indent="-411480" algn="just" rtl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782638" y="865188"/>
            <a:ext cx="7924800" cy="1143000"/>
          </a:xfrm>
        </p:spPr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Inoculation of clinical sample in </a:t>
            </a:r>
            <a:r>
              <a:rPr lang="en-US" sz="4000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embryonated</a:t>
            </a:r>
            <a:r>
              <a:rPr lang="en-US" sz="40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egg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320925"/>
            <a:ext cx="9144000" cy="4537075"/>
          </a:xfrm>
        </p:spPr>
        <p:txBody>
          <a:bodyPr>
            <a:normAutofit/>
          </a:bodyPr>
          <a:lstStyle/>
          <a:p>
            <a:pPr marL="548640" indent="-411480" algn="l" rtl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u="sng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Routs:</a:t>
            </a:r>
            <a:endParaRPr lang="en-US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algn="l" rtl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Chorioallantoic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 (HSV, Pox)</a:t>
            </a:r>
          </a:p>
          <a:p>
            <a:pPr marL="548640" indent="-411480" algn="l" rtl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Amniotic cavity (influenza, mumps)</a:t>
            </a:r>
          </a:p>
          <a:p>
            <a:pPr marL="548640" indent="-411480" algn="l" rtl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Allantoic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cavity</a:t>
            </a:r>
          </a:p>
          <a:p>
            <a:pPr marL="548640" indent="-411480" algn="l" rtl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Yolk sac</a:t>
            </a:r>
          </a:p>
          <a:p>
            <a:pPr marL="548640" indent="-411480" algn="l" rtl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640762" cy="1657350"/>
          </a:xfrm>
          <a:solidFill>
            <a:schemeClr val="accent2"/>
          </a:solidFill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996952"/>
            <a:ext cx="5367089" cy="828675"/>
          </a:xfrm>
        </p:spPr>
        <p:txBody>
          <a:bodyPr anchor="ctr"/>
          <a:lstStyle/>
          <a:p>
            <a:pPr marL="0" indent="0" algn="l" rtl="0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Candle the egg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53707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11560" y="4076700"/>
            <a:ext cx="3689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>
              <a:buClr>
                <a:schemeClr val="bg1"/>
              </a:buClr>
              <a:buSzPct val="75000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days aged embryo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5795963" y="4652963"/>
            <a:ext cx="714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04813"/>
            <a:ext cx="47879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9388" y="836613"/>
            <a:ext cx="3689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>
              <a:buClr>
                <a:schemeClr val="bg1"/>
              </a:buClr>
              <a:buSzPct val="75000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Five days aged embryo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708400"/>
            <a:ext cx="4787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1613" y="4797425"/>
            <a:ext cx="3689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>
              <a:buClr>
                <a:schemeClr val="bg1"/>
              </a:buClr>
              <a:buSzPct val="75000"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Died embryo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57361" y="692696"/>
            <a:ext cx="7924800" cy="1143000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Drill a slit in the egg shell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9176"/>
            <a:ext cx="6264275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Using sterile syringe inoculate 0.1ml of specimen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 rot="-6719191">
            <a:off x="5150644" y="2340769"/>
            <a:ext cx="2605088" cy="3746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95000"/>
                </a:srgbClr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4572000" y="4221163"/>
            <a:ext cx="274638" cy="338137"/>
          </a:xfrm>
          <a:custGeom>
            <a:avLst/>
            <a:gdLst>
              <a:gd name="T0" fmla="*/ 188913 w 173"/>
              <a:gd name="T1" fmla="*/ 258762 h 213"/>
              <a:gd name="T2" fmla="*/ 87313 w 173"/>
              <a:gd name="T3" fmla="*/ 76200 h 213"/>
              <a:gd name="T4" fmla="*/ 6350 w 173"/>
              <a:gd name="T5" fmla="*/ 198437 h 213"/>
              <a:gd name="T6" fmla="*/ 26988 w 173"/>
              <a:gd name="T7" fmla="*/ 300037 h 213"/>
              <a:gd name="T8" fmla="*/ 230188 w 173"/>
              <a:gd name="T9" fmla="*/ 300037 h 213"/>
              <a:gd name="T10" fmla="*/ 188913 w 173"/>
              <a:gd name="T11" fmla="*/ 258762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213"/>
              <a:gd name="T20" fmla="*/ 173 w 173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213">
                <a:moveTo>
                  <a:pt x="119" y="163"/>
                </a:moveTo>
                <a:cubicBezTo>
                  <a:pt x="123" y="139"/>
                  <a:pt x="173" y="0"/>
                  <a:pt x="55" y="48"/>
                </a:cubicBezTo>
                <a:cubicBezTo>
                  <a:pt x="26" y="60"/>
                  <a:pt x="4" y="125"/>
                  <a:pt x="4" y="125"/>
                </a:cubicBezTo>
                <a:cubicBezTo>
                  <a:pt x="8" y="146"/>
                  <a:pt x="0" y="175"/>
                  <a:pt x="17" y="189"/>
                </a:cubicBezTo>
                <a:cubicBezTo>
                  <a:pt x="23" y="195"/>
                  <a:pt x="128" y="213"/>
                  <a:pt x="145" y="189"/>
                </a:cubicBezTo>
                <a:cubicBezTo>
                  <a:pt x="152" y="179"/>
                  <a:pt x="128" y="172"/>
                  <a:pt x="119" y="16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7103114">
            <a:off x="2076451" y="2557462"/>
            <a:ext cx="144462" cy="1008063"/>
          </a:xfrm>
          <a:prstGeom prst="can">
            <a:avLst>
              <a:gd name="adj" fmla="val 66291"/>
            </a:avLst>
          </a:prstGeom>
          <a:solidFill>
            <a:srgbClr val="B2B2B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7103114">
            <a:off x="2972594" y="2858294"/>
            <a:ext cx="503237" cy="1584325"/>
          </a:xfrm>
          <a:prstGeom prst="can">
            <a:avLst>
              <a:gd name="adj" fmla="val 29909"/>
            </a:avLst>
          </a:prstGeom>
          <a:gradFill rotWithShape="1">
            <a:gsLst>
              <a:gs pos="0">
                <a:srgbClr val="C0C0C0">
                  <a:alpha val="14000"/>
                </a:srgbClr>
              </a:gs>
              <a:gs pos="100000">
                <a:srgbClr val="FFFFFF">
                  <a:alpha val="43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30638" y="3984625"/>
            <a:ext cx="865187" cy="43180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 rot="1795040">
            <a:off x="1547813" y="2514600"/>
            <a:ext cx="215900" cy="503238"/>
          </a:xfrm>
          <a:prstGeom prst="ellipse">
            <a:avLst/>
          </a:prstGeom>
          <a:solidFill>
            <a:srgbClr val="B2B2B2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 rot="-6719191">
            <a:off x="3410744" y="2269332"/>
            <a:ext cx="2605087" cy="3746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95000"/>
                </a:srgbClr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2832100" y="3659188"/>
            <a:ext cx="274638" cy="338137"/>
          </a:xfrm>
          <a:custGeom>
            <a:avLst/>
            <a:gdLst>
              <a:gd name="T0" fmla="*/ 188913 w 173"/>
              <a:gd name="T1" fmla="*/ 258762 h 213"/>
              <a:gd name="T2" fmla="*/ 87313 w 173"/>
              <a:gd name="T3" fmla="*/ 76200 h 213"/>
              <a:gd name="T4" fmla="*/ 6350 w 173"/>
              <a:gd name="T5" fmla="*/ 198437 h 213"/>
              <a:gd name="T6" fmla="*/ 26988 w 173"/>
              <a:gd name="T7" fmla="*/ 300037 h 213"/>
              <a:gd name="T8" fmla="*/ 230188 w 173"/>
              <a:gd name="T9" fmla="*/ 300037 h 213"/>
              <a:gd name="T10" fmla="*/ 188913 w 173"/>
              <a:gd name="T11" fmla="*/ 258762 h 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213"/>
              <a:gd name="T20" fmla="*/ 173 w 173"/>
              <a:gd name="T21" fmla="*/ 213 h 2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213">
                <a:moveTo>
                  <a:pt x="119" y="163"/>
                </a:moveTo>
                <a:cubicBezTo>
                  <a:pt x="123" y="139"/>
                  <a:pt x="173" y="0"/>
                  <a:pt x="55" y="48"/>
                </a:cubicBezTo>
                <a:cubicBezTo>
                  <a:pt x="26" y="60"/>
                  <a:pt x="4" y="125"/>
                  <a:pt x="4" y="125"/>
                </a:cubicBezTo>
                <a:cubicBezTo>
                  <a:pt x="8" y="146"/>
                  <a:pt x="0" y="175"/>
                  <a:pt x="17" y="189"/>
                </a:cubicBezTo>
                <a:cubicBezTo>
                  <a:pt x="23" y="195"/>
                  <a:pt x="128" y="213"/>
                  <a:pt x="145" y="189"/>
                </a:cubicBezTo>
                <a:cubicBezTo>
                  <a:pt x="152" y="179"/>
                  <a:pt x="128" y="172"/>
                  <a:pt x="119" y="16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 rot="1379318">
            <a:off x="2751138" y="3644900"/>
            <a:ext cx="542925" cy="647700"/>
          </a:xfrm>
          <a:custGeom>
            <a:avLst/>
            <a:gdLst>
              <a:gd name="T0" fmla="*/ 131763 w 342"/>
              <a:gd name="T1" fmla="*/ 0 h 367"/>
              <a:gd name="T2" fmla="*/ 374650 w 342"/>
              <a:gd name="T3" fmla="*/ 21178 h 367"/>
              <a:gd name="T4" fmla="*/ 436563 w 342"/>
              <a:gd name="T5" fmla="*/ 67064 h 367"/>
              <a:gd name="T6" fmla="*/ 314325 w 342"/>
              <a:gd name="T7" fmla="*/ 631816 h 367"/>
              <a:gd name="T8" fmla="*/ 90488 w 342"/>
              <a:gd name="T9" fmla="*/ 608873 h 367"/>
              <a:gd name="T10" fmla="*/ 49213 w 342"/>
              <a:gd name="T11" fmla="*/ 472980 h 367"/>
              <a:gd name="T12" fmla="*/ 131763 w 342"/>
              <a:gd name="T13" fmla="*/ 0 h 3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2"/>
              <a:gd name="T22" fmla="*/ 0 h 367"/>
              <a:gd name="T23" fmla="*/ 342 w 342"/>
              <a:gd name="T24" fmla="*/ 367 h 3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2" h="367">
                <a:moveTo>
                  <a:pt x="83" y="0"/>
                </a:moveTo>
                <a:cubicBezTo>
                  <a:pt x="134" y="4"/>
                  <a:pt x="186" y="2"/>
                  <a:pt x="236" y="12"/>
                </a:cubicBezTo>
                <a:cubicBezTo>
                  <a:pt x="251" y="15"/>
                  <a:pt x="274" y="22"/>
                  <a:pt x="275" y="38"/>
                </a:cubicBezTo>
                <a:cubicBezTo>
                  <a:pt x="287" y="352"/>
                  <a:pt x="342" y="321"/>
                  <a:pt x="198" y="358"/>
                </a:cubicBezTo>
                <a:cubicBezTo>
                  <a:pt x="151" y="354"/>
                  <a:pt x="99" y="367"/>
                  <a:pt x="57" y="345"/>
                </a:cubicBezTo>
                <a:cubicBezTo>
                  <a:pt x="33" y="332"/>
                  <a:pt x="31" y="268"/>
                  <a:pt x="31" y="268"/>
                </a:cubicBezTo>
                <a:cubicBezTo>
                  <a:pt x="45" y="30"/>
                  <a:pt x="0" y="109"/>
                  <a:pt x="83" y="0"/>
                </a:cubicBezTo>
                <a:close/>
              </a:path>
            </a:pathLst>
          </a:custGeom>
          <a:solidFill>
            <a:srgbClr val="777777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Seal the opening and rotate the egg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775" y="2276475"/>
            <a:ext cx="2635250" cy="1728788"/>
            <a:chOff x="1655" y="1344"/>
            <a:chExt cx="2416" cy="1641"/>
          </a:xfrm>
        </p:grpSpPr>
        <p:sp>
          <p:nvSpPr>
            <p:cNvPr id="10249" name="Oval 3"/>
            <p:cNvSpPr>
              <a:spLocks noChangeArrowheads="1"/>
            </p:cNvSpPr>
            <p:nvPr/>
          </p:nvSpPr>
          <p:spPr bwMode="auto">
            <a:xfrm rot="-6719191">
              <a:off x="2070" y="985"/>
              <a:ext cx="1641" cy="23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95000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250" name="Freeform 4"/>
            <p:cNvSpPr>
              <a:spLocks/>
            </p:cNvSpPr>
            <p:nvPr/>
          </p:nvSpPr>
          <p:spPr bwMode="auto">
            <a:xfrm>
              <a:off x="1706" y="2169"/>
              <a:ext cx="173" cy="213"/>
            </a:xfrm>
            <a:custGeom>
              <a:avLst/>
              <a:gdLst>
                <a:gd name="T0" fmla="*/ 119 w 173"/>
                <a:gd name="T1" fmla="*/ 163 h 213"/>
                <a:gd name="T2" fmla="*/ 55 w 173"/>
                <a:gd name="T3" fmla="*/ 48 h 213"/>
                <a:gd name="T4" fmla="*/ 4 w 173"/>
                <a:gd name="T5" fmla="*/ 125 h 213"/>
                <a:gd name="T6" fmla="*/ 17 w 173"/>
                <a:gd name="T7" fmla="*/ 189 h 213"/>
                <a:gd name="T8" fmla="*/ 145 w 173"/>
                <a:gd name="T9" fmla="*/ 189 h 213"/>
                <a:gd name="T10" fmla="*/ 119 w 173"/>
                <a:gd name="T11" fmla="*/ 16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213"/>
                <a:gd name="T20" fmla="*/ 173 w 173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213">
                  <a:moveTo>
                    <a:pt x="119" y="163"/>
                  </a:moveTo>
                  <a:cubicBezTo>
                    <a:pt x="123" y="139"/>
                    <a:pt x="173" y="0"/>
                    <a:pt x="55" y="48"/>
                  </a:cubicBezTo>
                  <a:cubicBezTo>
                    <a:pt x="26" y="60"/>
                    <a:pt x="4" y="125"/>
                    <a:pt x="4" y="125"/>
                  </a:cubicBezTo>
                  <a:cubicBezTo>
                    <a:pt x="8" y="146"/>
                    <a:pt x="0" y="175"/>
                    <a:pt x="17" y="189"/>
                  </a:cubicBezTo>
                  <a:cubicBezTo>
                    <a:pt x="23" y="195"/>
                    <a:pt x="128" y="213"/>
                    <a:pt x="145" y="189"/>
                  </a:cubicBezTo>
                  <a:cubicBezTo>
                    <a:pt x="152" y="179"/>
                    <a:pt x="128" y="172"/>
                    <a:pt x="119" y="16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251" name="Freeform 5"/>
            <p:cNvSpPr>
              <a:spLocks/>
            </p:cNvSpPr>
            <p:nvPr/>
          </p:nvSpPr>
          <p:spPr bwMode="auto">
            <a:xfrm rot="941399">
              <a:off x="1655" y="2123"/>
              <a:ext cx="342" cy="408"/>
            </a:xfrm>
            <a:custGeom>
              <a:avLst/>
              <a:gdLst>
                <a:gd name="T0" fmla="*/ 83 w 342"/>
                <a:gd name="T1" fmla="*/ 0 h 367"/>
                <a:gd name="T2" fmla="*/ 236 w 342"/>
                <a:gd name="T3" fmla="*/ 13 h 367"/>
                <a:gd name="T4" fmla="*/ 275 w 342"/>
                <a:gd name="T5" fmla="*/ 42 h 367"/>
                <a:gd name="T6" fmla="*/ 198 w 342"/>
                <a:gd name="T7" fmla="*/ 398 h 367"/>
                <a:gd name="T8" fmla="*/ 57 w 342"/>
                <a:gd name="T9" fmla="*/ 384 h 367"/>
                <a:gd name="T10" fmla="*/ 31 w 342"/>
                <a:gd name="T11" fmla="*/ 298 h 367"/>
                <a:gd name="T12" fmla="*/ 83 w 342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367"/>
                <a:gd name="T23" fmla="*/ 342 w 342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367">
                  <a:moveTo>
                    <a:pt x="83" y="0"/>
                  </a:moveTo>
                  <a:cubicBezTo>
                    <a:pt x="134" y="4"/>
                    <a:pt x="186" y="2"/>
                    <a:pt x="236" y="12"/>
                  </a:cubicBezTo>
                  <a:cubicBezTo>
                    <a:pt x="251" y="15"/>
                    <a:pt x="274" y="22"/>
                    <a:pt x="275" y="38"/>
                  </a:cubicBezTo>
                  <a:cubicBezTo>
                    <a:pt x="287" y="352"/>
                    <a:pt x="342" y="321"/>
                    <a:pt x="198" y="358"/>
                  </a:cubicBezTo>
                  <a:cubicBezTo>
                    <a:pt x="151" y="354"/>
                    <a:pt x="99" y="367"/>
                    <a:pt x="57" y="345"/>
                  </a:cubicBezTo>
                  <a:cubicBezTo>
                    <a:pt x="33" y="332"/>
                    <a:pt x="31" y="268"/>
                    <a:pt x="31" y="268"/>
                  </a:cubicBezTo>
                  <a:cubicBezTo>
                    <a:pt x="45" y="30"/>
                    <a:pt x="0" y="109"/>
                    <a:pt x="83" y="0"/>
                  </a:cubicBezTo>
                  <a:close/>
                </a:path>
              </a:pathLst>
            </a:custGeom>
            <a:solidFill>
              <a:srgbClr val="777777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349103" y="620688"/>
            <a:ext cx="8229600" cy="1371600"/>
          </a:xfrm>
        </p:spPr>
        <p:txBody>
          <a:bodyPr/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Incubate the egg at 37C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59113" y="2636838"/>
            <a:ext cx="5834062" cy="3816350"/>
          </a:xfrm>
          <a:prstGeom prst="rect">
            <a:avLst/>
          </a:prstGeom>
          <a:solidFill>
            <a:srgbClr val="B2B2B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Incubator</a:t>
            </a:r>
          </a:p>
          <a:p>
            <a:pPr algn="ctr"/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37ºC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24225" y="3629025"/>
            <a:ext cx="239713" cy="1023938"/>
            <a:chOff x="2064" y="2082"/>
            <a:chExt cx="155" cy="668"/>
          </a:xfrm>
        </p:grpSpPr>
        <p:sp>
          <p:nvSpPr>
            <p:cNvPr id="10246" name="Line 9"/>
            <p:cNvSpPr>
              <a:spLocks noChangeShapeType="1"/>
            </p:cNvSpPr>
            <p:nvPr/>
          </p:nvSpPr>
          <p:spPr bwMode="auto">
            <a:xfrm>
              <a:off x="2064" y="2115"/>
              <a:ext cx="0" cy="63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7" name="Line 10"/>
            <p:cNvSpPr>
              <a:spLocks noChangeShapeType="1"/>
            </p:cNvSpPr>
            <p:nvPr/>
          </p:nvSpPr>
          <p:spPr bwMode="auto">
            <a:xfrm flipV="1">
              <a:off x="2064" y="2665"/>
              <a:ext cx="155" cy="5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48" name="Line 11"/>
            <p:cNvSpPr>
              <a:spLocks noChangeShapeType="1"/>
            </p:cNvSpPr>
            <p:nvPr/>
          </p:nvSpPr>
          <p:spPr bwMode="auto">
            <a:xfrm flipV="1">
              <a:off x="2064" y="2082"/>
              <a:ext cx="136" cy="4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8229600" cy="1371600"/>
          </a:xfrm>
        </p:spPr>
        <p:txBody>
          <a:bodyPr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Harvest the egg looking for pocks on CAM</a:t>
            </a:r>
            <a:r>
              <a:rPr lang="ar-SY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chorioallantoic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membrane)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مخصص 3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CA1667"/>
      </a:accent1>
      <a:accent2>
        <a:srgbClr val="5FF2C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C000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256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Inoculation of clinical sample in embryonated egg and in laboratory animals</vt:lpstr>
      <vt:lpstr>Inoculation of clinical sample in embryonated egg</vt:lpstr>
      <vt:lpstr> Procedure</vt:lpstr>
      <vt:lpstr>PowerPoint Presentation</vt:lpstr>
      <vt:lpstr>2- Drill a slit in the egg shell</vt:lpstr>
      <vt:lpstr>3- Using sterile syringe inoculate 0.1ml of specimen</vt:lpstr>
      <vt:lpstr>PowerPoint Presentation</vt:lpstr>
      <vt:lpstr>5- Incubate the egg at 37C</vt:lpstr>
      <vt:lpstr>6- Harvest the egg looking for pocks on CAM  (chorioallantoic membrane)</vt:lpstr>
      <vt:lpstr>PowerPoint Presentation</vt:lpstr>
      <vt:lpstr>Pocks on CAM (chorioallantoic membrane): chick embryo infected with HSV-1 show pocks on CAM.</vt:lpstr>
      <vt:lpstr>Inoculation of clinical sample in Lab animals</vt:lpstr>
      <vt:lpstr>1- Inoculate newborn mice within 24-48 hours of birth using long-needle syringe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Virology Lab. (5)</dc:title>
  <dc:creator>BigByte</dc:creator>
  <cp:lastModifiedBy>DR.Ahmed Saker 2o1O</cp:lastModifiedBy>
  <cp:revision>30</cp:revision>
  <dcterms:created xsi:type="dcterms:W3CDTF">2006-01-31T18:08:26Z</dcterms:created>
  <dcterms:modified xsi:type="dcterms:W3CDTF">2019-03-04T06:33:07Z</dcterms:modified>
</cp:coreProperties>
</file>