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9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3/11/2019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CELL LINE CULTURE</a:t>
            </a:r>
            <a:endParaRPr lang="ar-SA"/>
          </a:p>
        </p:txBody>
      </p:sp>
      <p:sp>
        <p:nvSpPr>
          <p:cNvPr id="3" name="Subtitle 2"/>
          <p:cNvSpPr>
            <a:spLocks noGrp="1"/>
          </p:cNvSpPr>
          <p:nvPr>
            <p:ph type="subTitle" idx="1"/>
          </p:nvPr>
        </p:nvSpPr>
        <p:spPr/>
        <p:txBody>
          <a:bodyPr/>
          <a:lstStyle/>
          <a:p>
            <a:r>
              <a:rPr lang="en-US" dirty="0"/>
              <a:t>By </a:t>
            </a:r>
          </a:p>
          <a:p>
            <a:r>
              <a:rPr lang="en-US" dirty="0" err="1"/>
              <a:t>Dr.Hesnaa</a:t>
            </a:r>
            <a:r>
              <a:rPr lang="en-US" dirty="0"/>
              <a:t> </a:t>
            </a:r>
            <a:r>
              <a:rPr lang="en-US" dirty="0" err="1"/>
              <a:t>Saeed</a:t>
            </a:r>
            <a:r>
              <a:rPr lang="en-US" dirty="0"/>
              <a:t> Al-</a:t>
            </a:r>
            <a:r>
              <a:rPr lang="en-US" dirty="0" err="1"/>
              <a:t>Mossawi</a:t>
            </a:r>
            <a:endParaRPr lang="ar-SA" dirty="0"/>
          </a:p>
          <a:p>
            <a:endParaRPr lang="ar-SA" dirty="0"/>
          </a:p>
        </p:txBody>
      </p:sp>
    </p:spTree>
    <p:extLst>
      <p:ext uri="{BB962C8B-B14F-4D97-AF65-F5344CB8AC3E}">
        <p14:creationId xmlns:p14="http://schemas.microsoft.com/office/powerpoint/2010/main" val="4084897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29" y="14514"/>
            <a:ext cx="9144000" cy="1143000"/>
          </a:xfrm>
        </p:spPr>
        <p:txBody>
          <a:bodyPr>
            <a:normAutofit fontScale="90000"/>
          </a:bodyPr>
          <a:lstStyle/>
          <a:p>
            <a:r>
              <a:rPr lang="en-US" dirty="0"/>
              <a:t>Conditions for growth of cell cultures</a:t>
            </a:r>
            <a:endParaRPr lang="ar-SA" dirty="0"/>
          </a:p>
        </p:txBody>
      </p:sp>
      <p:sp>
        <p:nvSpPr>
          <p:cNvPr id="3" name="Content Placeholder 2"/>
          <p:cNvSpPr>
            <a:spLocks noGrp="1"/>
          </p:cNvSpPr>
          <p:nvPr>
            <p:ph idx="1"/>
          </p:nvPr>
        </p:nvSpPr>
        <p:spPr>
          <a:xfrm>
            <a:off x="0" y="1219200"/>
            <a:ext cx="9144000" cy="5638800"/>
          </a:xfrm>
        </p:spPr>
        <p:txBody>
          <a:bodyPr>
            <a:normAutofit fontScale="85000" lnSpcReduction="20000"/>
          </a:bodyPr>
          <a:lstStyle/>
          <a:p>
            <a:pPr algn="l" rtl="0"/>
            <a:r>
              <a:rPr lang="en-US" dirty="0">
                <a:solidFill>
                  <a:schemeClr val="bg1"/>
                </a:solidFill>
              </a:rPr>
              <a:t>Optimum </a:t>
            </a:r>
            <a:r>
              <a:rPr lang="en-US" dirty="0" err="1">
                <a:solidFill>
                  <a:schemeClr val="bg1"/>
                </a:solidFill>
              </a:rPr>
              <a:t>pH.</a:t>
            </a:r>
            <a:r>
              <a:rPr lang="en-US" dirty="0">
                <a:solidFill>
                  <a:schemeClr val="bg1"/>
                </a:solidFill>
              </a:rPr>
              <a:t> A pH range of 7.1-7.5 is required </a:t>
            </a:r>
            <a:endParaRPr lang="ar-SA" dirty="0" smtClean="0">
              <a:solidFill>
                <a:schemeClr val="bg1"/>
              </a:solidFill>
            </a:endParaRPr>
          </a:p>
          <a:p>
            <a:pPr algn="l" rtl="0"/>
            <a:r>
              <a:rPr lang="en-US" dirty="0">
                <a:solidFill>
                  <a:schemeClr val="bg1"/>
                </a:solidFill>
              </a:rPr>
              <a:t>It is common to supplement the bicarbonate buffer system with HEPES buffer , it overrides all other buffers present and obviates the need for </a:t>
            </a:r>
            <a:r>
              <a:rPr lang="en-US" dirty="0" smtClean="0">
                <a:solidFill>
                  <a:schemeClr val="bg1"/>
                </a:solidFill>
              </a:rPr>
              <a:t>CO2-enriched </a:t>
            </a:r>
            <a:r>
              <a:rPr lang="en-US" dirty="0">
                <a:solidFill>
                  <a:schemeClr val="bg1"/>
                </a:solidFill>
              </a:rPr>
              <a:t>atmosphere. for the growth of eukaryotic cells</a:t>
            </a:r>
            <a:r>
              <a:rPr lang="en-US" dirty="0" smtClean="0">
                <a:solidFill>
                  <a:schemeClr val="bg1"/>
                </a:solidFill>
              </a:rPr>
              <a:t>.</a:t>
            </a:r>
          </a:p>
          <a:p>
            <a:pPr algn="l" rtl="0"/>
            <a:r>
              <a:rPr lang="en-US" dirty="0" err="1">
                <a:solidFill>
                  <a:schemeClr val="bg1"/>
                </a:solidFill>
              </a:rPr>
              <a:t>Osmolarity</a:t>
            </a:r>
            <a:r>
              <a:rPr lang="en-US" dirty="0">
                <a:solidFill>
                  <a:schemeClr val="bg1"/>
                </a:solidFill>
              </a:rPr>
              <a:t> . The growth of cells in culture depends on an optimum range of osmotic pressures, usually between 280 and 320 </a:t>
            </a:r>
            <a:r>
              <a:rPr lang="en-US" dirty="0" err="1" smtClean="0">
                <a:solidFill>
                  <a:schemeClr val="bg1"/>
                </a:solidFill>
              </a:rPr>
              <a:t>mmol</a:t>
            </a:r>
            <a:r>
              <a:rPr lang="en-US" dirty="0" smtClean="0">
                <a:solidFill>
                  <a:schemeClr val="bg1"/>
                </a:solidFill>
              </a:rPr>
              <a:t>/kg</a:t>
            </a:r>
          </a:p>
          <a:p>
            <a:pPr algn="l" rtl="0"/>
            <a:r>
              <a:rPr lang="en-US" dirty="0">
                <a:solidFill>
                  <a:schemeClr val="bg1"/>
                </a:solidFill>
              </a:rPr>
              <a:t>Serum. Balanced salt solutions will support cell proliferation only when supplemented with serum, </a:t>
            </a:r>
            <a:r>
              <a:rPr lang="en-US" dirty="0" err="1">
                <a:solidFill>
                  <a:schemeClr val="bg1"/>
                </a:solidFill>
              </a:rPr>
              <a:t>lactalbumin</a:t>
            </a:r>
            <a:r>
              <a:rPr lang="en-US" dirty="0">
                <a:solidFill>
                  <a:schemeClr val="bg1"/>
                </a:solidFill>
              </a:rPr>
              <a:t> </a:t>
            </a:r>
            <a:r>
              <a:rPr lang="en-US" dirty="0" err="1">
                <a:solidFill>
                  <a:schemeClr val="bg1"/>
                </a:solidFill>
              </a:rPr>
              <a:t>hydrolysate</a:t>
            </a:r>
            <a:r>
              <a:rPr lang="en-US" dirty="0">
                <a:solidFill>
                  <a:schemeClr val="bg1"/>
                </a:solidFill>
              </a:rPr>
              <a:t>, or other supplements. The serum has several functions : </a:t>
            </a:r>
            <a:endParaRPr lang="en-US" dirty="0" smtClean="0">
              <a:solidFill>
                <a:schemeClr val="bg1"/>
              </a:solidFill>
            </a:endParaRPr>
          </a:p>
          <a:p>
            <a:pPr algn="l" rtl="0"/>
            <a:r>
              <a:rPr lang="en-US" dirty="0" smtClean="0">
                <a:solidFill>
                  <a:schemeClr val="bg1"/>
                </a:solidFill>
              </a:rPr>
              <a:t>It </a:t>
            </a:r>
            <a:r>
              <a:rPr lang="en-US" dirty="0">
                <a:solidFill>
                  <a:schemeClr val="bg1"/>
                </a:solidFill>
              </a:rPr>
              <a:t>provides essential amino acids, nucleic acid precursors, and fatty acids</a:t>
            </a:r>
            <a:r>
              <a:rPr lang="en-US" dirty="0" smtClean="0">
                <a:solidFill>
                  <a:schemeClr val="bg1"/>
                </a:solidFill>
              </a:rPr>
              <a:t>.</a:t>
            </a:r>
          </a:p>
          <a:p>
            <a:pPr algn="l" rtl="0"/>
            <a:r>
              <a:rPr lang="en-US" dirty="0">
                <a:solidFill>
                  <a:schemeClr val="bg1"/>
                </a:solidFill>
              </a:rPr>
              <a:t>Antibiotics. antibiotics providing broad spectrum protection from bacterial contaminants</a:t>
            </a:r>
            <a:endParaRPr lang="ar-SA" dirty="0">
              <a:solidFill>
                <a:schemeClr val="bg1"/>
              </a:solidFill>
            </a:endParaRPr>
          </a:p>
        </p:txBody>
      </p:sp>
    </p:spTree>
    <p:extLst>
      <p:ext uri="{BB962C8B-B14F-4D97-AF65-F5344CB8AC3E}">
        <p14:creationId xmlns:p14="http://schemas.microsoft.com/office/powerpoint/2010/main" val="1167943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lumMod val="40000"/>
                    <a:lumOff val="60000"/>
                  </a:schemeClr>
                </a:solidFill>
              </a:rPr>
              <a:t>Subculture of semi-continuous or continuous cell cultures</a:t>
            </a:r>
            <a:endParaRPr lang="ar-SA" dirty="0">
              <a:solidFill>
                <a:schemeClr val="accent1">
                  <a:lumMod val="40000"/>
                  <a:lumOff val="60000"/>
                </a:schemeClr>
              </a:solidFill>
            </a:endParaRPr>
          </a:p>
        </p:txBody>
      </p:sp>
      <p:sp>
        <p:nvSpPr>
          <p:cNvPr id="3" name="Content Placeholder 2"/>
          <p:cNvSpPr>
            <a:spLocks noGrp="1"/>
          </p:cNvSpPr>
          <p:nvPr>
            <p:ph idx="1"/>
          </p:nvPr>
        </p:nvSpPr>
        <p:spPr>
          <a:xfrm>
            <a:off x="0" y="1600200"/>
            <a:ext cx="8686800" cy="5257800"/>
          </a:xfrm>
        </p:spPr>
        <p:txBody>
          <a:bodyPr>
            <a:noAutofit/>
          </a:bodyPr>
          <a:lstStyle/>
          <a:p>
            <a:pPr algn="l" rtl="0"/>
            <a:r>
              <a:rPr lang="en-US" sz="2400" dirty="0" smtClean="0">
                <a:solidFill>
                  <a:schemeClr val="bg1"/>
                </a:solidFill>
              </a:rPr>
              <a:t>1</a:t>
            </a:r>
            <a:r>
              <a:rPr lang="en-US" sz="2400" dirty="0">
                <a:solidFill>
                  <a:schemeClr val="bg1"/>
                </a:solidFill>
              </a:rPr>
              <a:t>. Pour off culture medium and wash the cell sheet twice with </a:t>
            </a:r>
            <a:r>
              <a:rPr lang="en-US" sz="2400" dirty="0" err="1">
                <a:solidFill>
                  <a:schemeClr val="bg1"/>
                </a:solidFill>
              </a:rPr>
              <a:t>phosphat</a:t>
            </a:r>
            <a:r>
              <a:rPr lang="en-US" sz="2400" dirty="0">
                <a:solidFill>
                  <a:schemeClr val="bg1"/>
                </a:solidFill>
              </a:rPr>
              <a:t> buffered saline(PBS) </a:t>
            </a:r>
            <a:endParaRPr lang="en-US" sz="2400" dirty="0" smtClean="0">
              <a:solidFill>
                <a:schemeClr val="bg1"/>
              </a:solidFill>
            </a:endParaRPr>
          </a:p>
          <a:p>
            <a:pPr algn="l" rtl="0"/>
            <a:r>
              <a:rPr lang="en-US" sz="2400" dirty="0" smtClean="0">
                <a:solidFill>
                  <a:schemeClr val="bg1"/>
                </a:solidFill>
              </a:rPr>
              <a:t>2</a:t>
            </a:r>
            <a:r>
              <a:rPr lang="en-US" sz="2400" dirty="0">
                <a:solidFill>
                  <a:schemeClr val="bg1"/>
                </a:solidFill>
              </a:rPr>
              <a:t>. Add sufficient amount of trypsin-EDTA solution to cover cells. </a:t>
            </a:r>
            <a:endParaRPr lang="en-US" sz="2400" dirty="0" smtClean="0">
              <a:solidFill>
                <a:schemeClr val="bg1"/>
              </a:solidFill>
            </a:endParaRPr>
          </a:p>
          <a:p>
            <a:pPr algn="l" rtl="0"/>
            <a:r>
              <a:rPr lang="en-US" sz="2400" dirty="0" smtClean="0">
                <a:solidFill>
                  <a:schemeClr val="bg1"/>
                </a:solidFill>
              </a:rPr>
              <a:t>3</a:t>
            </a:r>
            <a:r>
              <a:rPr lang="en-US" sz="2400" dirty="0">
                <a:solidFill>
                  <a:schemeClr val="bg1"/>
                </a:solidFill>
              </a:rPr>
              <a:t>. Incubate at room temperature until cell sheet appears opaque. At this stage the cells will be rounded but not detached when observed with an inverted microscope. This process usually takes 1-3 min.</a:t>
            </a:r>
          </a:p>
          <a:p>
            <a:pPr algn="l" rtl="0"/>
            <a:r>
              <a:rPr lang="en-US" sz="2400" dirty="0" smtClean="0">
                <a:solidFill>
                  <a:schemeClr val="bg1"/>
                </a:solidFill>
              </a:rPr>
              <a:t>4 </a:t>
            </a:r>
            <a:r>
              <a:rPr lang="en-US" sz="2400" dirty="0">
                <a:solidFill>
                  <a:schemeClr val="bg1"/>
                </a:solidFill>
              </a:rPr>
              <a:t>.Remove excess trypsin solution. </a:t>
            </a:r>
            <a:endParaRPr lang="en-US" sz="2400" dirty="0" smtClean="0">
              <a:solidFill>
                <a:schemeClr val="bg1"/>
              </a:solidFill>
            </a:endParaRPr>
          </a:p>
        </p:txBody>
      </p:sp>
    </p:spTree>
    <p:extLst>
      <p:ext uri="{BB962C8B-B14F-4D97-AF65-F5344CB8AC3E}">
        <p14:creationId xmlns:p14="http://schemas.microsoft.com/office/powerpoint/2010/main" val="3577447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solidFill>
                  <a:schemeClr val="accent1">
                    <a:lumMod val="40000"/>
                    <a:lumOff val="60000"/>
                  </a:schemeClr>
                </a:solidFill>
              </a:rPr>
              <a:t>Subculture of semi-continuous or continuous cell </a:t>
            </a:r>
            <a:r>
              <a:rPr lang="en-US" smtClean="0">
                <a:solidFill>
                  <a:schemeClr val="accent1">
                    <a:lumMod val="40000"/>
                    <a:lumOff val="60000"/>
                  </a:schemeClr>
                </a:solidFill>
              </a:rPr>
              <a:t>cultures….CON</a:t>
            </a:r>
            <a:endParaRPr lang="ar-SA"/>
          </a:p>
        </p:txBody>
      </p:sp>
      <p:sp>
        <p:nvSpPr>
          <p:cNvPr id="3" name="Content Placeholder 2"/>
          <p:cNvSpPr>
            <a:spLocks noGrp="1"/>
          </p:cNvSpPr>
          <p:nvPr>
            <p:ph idx="1"/>
          </p:nvPr>
        </p:nvSpPr>
        <p:spPr/>
        <p:txBody>
          <a:bodyPr>
            <a:normAutofit fontScale="92500" lnSpcReduction="10000"/>
          </a:bodyPr>
          <a:lstStyle/>
          <a:p>
            <a:pPr algn="l" rtl="0"/>
            <a:r>
              <a:rPr lang="en-US" dirty="0">
                <a:solidFill>
                  <a:schemeClr val="bg1"/>
                </a:solidFill>
              </a:rPr>
              <a:t>5. Add a small amount of chilled growth medium and aspirate several times with a 10 ml pipette to suspend and separate cells.</a:t>
            </a:r>
          </a:p>
          <a:p>
            <a:pPr algn="l" rtl="0"/>
            <a:r>
              <a:rPr lang="en-US" dirty="0">
                <a:solidFill>
                  <a:schemeClr val="bg1"/>
                </a:solidFill>
              </a:rPr>
              <a:t>6. Dilute a small sample of the cell suspension with additional growth medium for cell counting or dispense directly into new growth vessels. Semi -continuous fibroblast  are generally passed, one-to-two split. A one – to-six up to a one-to-ten split is common for continuous cultures.</a:t>
            </a:r>
          </a:p>
          <a:p>
            <a:pPr algn="l" rtl="0"/>
            <a:r>
              <a:rPr lang="en-US" dirty="0">
                <a:solidFill>
                  <a:schemeClr val="bg1"/>
                </a:solidFill>
              </a:rPr>
              <a:t>7. When the monolayer reaches confluence, the growth medium should replaced with maintenance medium ( 2% serum).</a:t>
            </a:r>
            <a:endParaRPr lang="ar-SA" dirty="0">
              <a:solidFill>
                <a:schemeClr val="bg1"/>
              </a:solidFill>
            </a:endParaRPr>
          </a:p>
          <a:p>
            <a:endParaRPr lang="ar-SA" dirty="0"/>
          </a:p>
        </p:txBody>
      </p:sp>
    </p:spTree>
    <p:extLst>
      <p:ext uri="{BB962C8B-B14F-4D97-AF65-F5344CB8AC3E}">
        <p14:creationId xmlns:p14="http://schemas.microsoft.com/office/powerpoint/2010/main" val="110656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a:t>
            </a:r>
            <a:endParaRPr lang="ar-SA" dirty="0"/>
          </a:p>
        </p:txBody>
      </p:sp>
      <p:sp>
        <p:nvSpPr>
          <p:cNvPr id="3" name="Content Placeholder 2"/>
          <p:cNvSpPr>
            <a:spLocks noGrp="1"/>
          </p:cNvSpPr>
          <p:nvPr>
            <p:ph idx="1"/>
          </p:nvPr>
        </p:nvSpPr>
        <p:spPr>
          <a:xfrm>
            <a:off x="457200" y="1600200"/>
            <a:ext cx="8229600" cy="1524000"/>
          </a:xfrm>
        </p:spPr>
        <p:txBody>
          <a:bodyPr>
            <a:normAutofit fontScale="92500"/>
          </a:bodyPr>
          <a:lstStyle/>
          <a:p>
            <a:pPr algn="l" rtl="0"/>
            <a:r>
              <a:rPr lang="en-GB" dirty="0">
                <a:solidFill>
                  <a:schemeClr val="bg1"/>
                </a:solidFill>
              </a:rPr>
              <a:t>Identification </a:t>
            </a:r>
          </a:p>
          <a:p>
            <a:pPr algn="l" rtl="0"/>
            <a:r>
              <a:rPr lang="en-GB" dirty="0">
                <a:solidFill>
                  <a:schemeClr val="bg1"/>
                </a:solidFill>
              </a:rPr>
              <a:t>Further studies </a:t>
            </a:r>
            <a:br>
              <a:rPr lang="en-GB" dirty="0">
                <a:solidFill>
                  <a:schemeClr val="bg1"/>
                </a:solidFill>
              </a:rPr>
            </a:br>
            <a:r>
              <a:rPr lang="en-GB" dirty="0">
                <a:solidFill>
                  <a:schemeClr val="bg1"/>
                </a:solidFill>
              </a:rPr>
              <a:t>(e.g., Pathogenicity, antiviral sensitivity, research)</a:t>
            </a:r>
          </a:p>
          <a:p>
            <a:pPr algn="l" rtl="0"/>
            <a:endParaRPr lang="ar-SA" dirty="0">
              <a:solidFill>
                <a:schemeClr val="bg1"/>
              </a:solidFill>
            </a:endParaRPr>
          </a:p>
        </p:txBody>
      </p:sp>
      <p:sp>
        <p:nvSpPr>
          <p:cNvPr id="4" name="Title 1"/>
          <p:cNvSpPr txBox="1">
            <a:spLocks/>
          </p:cNvSpPr>
          <p:nvPr/>
        </p:nvSpPr>
        <p:spPr>
          <a:xfrm>
            <a:off x="381000" y="3200400"/>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r>
              <a:rPr lang="en-US" dirty="0" smtClean="0"/>
              <a:t>Limitations  </a:t>
            </a:r>
            <a:endParaRPr lang="ar-SA" dirty="0"/>
          </a:p>
        </p:txBody>
      </p:sp>
      <p:sp>
        <p:nvSpPr>
          <p:cNvPr id="5" name="Rectangle 4"/>
          <p:cNvSpPr/>
          <p:nvPr/>
        </p:nvSpPr>
        <p:spPr>
          <a:xfrm>
            <a:off x="381000" y="4191000"/>
            <a:ext cx="8382000" cy="2246769"/>
          </a:xfrm>
          <a:prstGeom prst="rect">
            <a:avLst/>
          </a:prstGeom>
        </p:spPr>
        <p:txBody>
          <a:bodyPr wrap="square">
            <a:spAutoFit/>
          </a:bodyPr>
          <a:lstStyle/>
          <a:p>
            <a:pPr>
              <a:buFont typeface="Times"/>
              <a:buNone/>
            </a:pPr>
            <a:r>
              <a:rPr lang="en-GB" sz="2800" dirty="0">
                <a:solidFill>
                  <a:schemeClr val="bg1"/>
                </a:solidFill>
              </a:rPr>
              <a:t>Absence of detection system for the agent</a:t>
            </a:r>
          </a:p>
          <a:p>
            <a:pPr>
              <a:buFont typeface="Times"/>
              <a:buNone/>
            </a:pPr>
            <a:r>
              <a:rPr lang="en-GB" sz="2800" dirty="0">
                <a:solidFill>
                  <a:schemeClr val="bg1"/>
                </a:solidFill>
              </a:rPr>
              <a:t>Inappropriate culture systems</a:t>
            </a:r>
          </a:p>
          <a:p>
            <a:pPr>
              <a:buFont typeface="Times"/>
              <a:buNone/>
            </a:pPr>
            <a:r>
              <a:rPr lang="en-GB" sz="2800" dirty="0">
                <a:solidFill>
                  <a:schemeClr val="bg1"/>
                </a:solidFill>
              </a:rPr>
              <a:t>Viruses that cannot be </a:t>
            </a:r>
            <a:r>
              <a:rPr lang="en-GB" sz="2800" dirty="0" smtClean="0">
                <a:solidFill>
                  <a:schemeClr val="bg1"/>
                </a:solidFill>
              </a:rPr>
              <a:t>cultured</a:t>
            </a:r>
            <a:endParaRPr lang="en-GB" sz="1050" dirty="0">
              <a:solidFill>
                <a:schemeClr val="bg1"/>
              </a:solidFill>
            </a:endParaRPr>
          </a:p>
          <a:p>
            <a:pPr>
              <a:spcBef>
                <a:spcPct val="0"/>
              </a:spcBef>
              <a:spcAft>
                <a:spcPct val="0"/>
              </a:spcAft>
              <a:buFont typeface="Times"/>
              <a:buNone/>
            </a:pPr>
            <a:r>
              <a:rPr lang="en-GB" sz="2800" dirty="0">
                <a:solidFill>
                  <a:schemeClr val="bg1"/>
                </a:solidFill>
              </a:rPr>
              <a:t>A negative viral culture results does not mean that </a:t>
            </a:r>
            <a:r>
              <a:rPr lang="en-GB" sz="2800" dirty="0" smtClean="0">
                <a:solidFill>
                  <a:schemeClr val="bg1"/>
                </a:solidFill>
              </a:rPr>
              <a:t>the agent </a:t>
            </a:r>
            <a:r>
              <a:rPr lang="en-GB" sz="2800" dirty="0">
                <a:solidFill>
                  <a:schemeClr val="bg1"/>
                </a:solidFill>
              </a:rPr>
              <a:t>is absent</a:t>
            </a:r>
          </a:p>
        </p:txBody>
      </p:sp>
    </p:spTree>
    <p:extLst>
      <p:ext uri="{BB962C8B-B14F-4D97-AF65-F5344CB8AC3E}">
        <p14:creationId xmlns:p14="http://schemas.microsoft.com/office/powerpoint/2010/main" val="3146198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9144000" cy="1219200"/>
          </a:xfrm>
        </p:spPr>
        <p:txBody>
          <a:bodyPr/>
          <a:lstStyle/>
          <a:p>
            <a:pPr>
              <a:defRPr/>
            </a:pPr>
            <a:r>
              <a:rPr lang="en-GB" sz="3600" smtClean="0"/>
              <a:t>Specimens used to culture viruses</a:t>
            </a:r>
          </a:p>
        </p:txBody>
      </p:sp>
      <p:sp>
        <p:nvSpPr>
          <p:cNvPr id="5" name="Rectangle 3"/>
          <p:cNvSpPr txBox="1">
            <a:spLocks noChangeArrowheads="1"/>
          </p:cNvSpPr>
          <p:nvPr/>
        </p:nvSpPr>
        <p:spPr>
          <a:xfrm>
            <a:off x="406400" y="1579563"/>
            <a:ext cx="4122738" cy="3879850"/>
          </a:xfrm>
          <a:prstGeom prst="rect">
            <a:avLst/>
          </a:prstGeom>
        </p:spPr>
        <p:txBody>
          <a:bodyPr vert="horz">
            <a:normAutofit/>
          </a:bodyPr>
          <a:lst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0" indent="0" algn="l" rtl="0">
              <a:buFont typeface="Times"/>
              <a:buNone/>
            </a:pPr>
            <a:r>
              <a:rPr lang="en-GB" sz="2400" dirty="0" smtClean="0">
                <a:solidFill>
                  <a:schemeClr val="bg1"/>
                </a:solidFill>
              </a:rPr>
              <a:t>Blood specimens </a:t>
            </a:r>
          </a:p>
          <a:p>
            <a:pPr lvl="1" algn="l" rtl="0"/>
            <a:r>
              <a:rPr lang="en-GB" dirty="0" smtClean="0">
                <a:solidFill>
                  <a:schemeClr val="bg1"/>
                </a:solidFill>
              </a:rPr>
              <a:t>EDTA </a:t>
            </a:r>
          </a:p>
          <a:p>
            <a:pPr lvl="1" algn="l" rtl="0"/>
            <a:r>
              <a:rPr lang="en-GB" dirty="0" smtClean="0">
                <a:solidFill>
                  <a:schemeClr val="bg1"/>
                </a:solidFill>
              </a:rPr>
              <a:t>Heparin</a:t>
            </a:r>
          </a:p>
          <a:p>
            <a:pPr lvl="1" algn="l" rtl="0"/>
            <a:r>
              <a:rPr lang="en-GB" dirty="0" smtClean="0">
                <a:solidFill>
                  <a:schemeClr val="bg1"/>
                </a:solidFill>
              </a:rPr>
              <a:t>Serum	</a:t>
            </a:r>
          </a:p>
          <a:p>
            <a:pPr marL="0" indent="0" algn="l" rtl="0">
              <a:buFont typeface="Times"/>
              <a:buNone/>
            </a:pPr>
            <a:r>
              <a:rPr lang="en-GB" sz="2400" dirty="0" smtClean="0">
                <a:solidFill>
                  <a:schemeClr val="bg1"/>
                </a:solidFill>
              </a:rPr>
              <a:t>Stool</a:t>
            </a:r>
          </a:p>
          <a:p>
            <a:pPr marL="0" indent="0" algn="l" rtl="0">
              <a:buFont typeface="Times"/>
              <a:buNone/>
            </a:pPr>
            <a:r>
              <a:rPr lang="en-GB" sz="2400" dirty="0" smtClean="0">
                <a:solidFill>
                  <a:schemeClr val="bg1"/>
                </a:solidFill>
              </a:rPr>
              <a:t>Throat swabs</a:t>
            </a:r>
          </a:p>
          <a:p>
            <a:pPr marL="0" indent="0" algn="l" rtl="0">
              <a:buFont typeface="Times"/>
              <a:buNone/>
            </a:pPr>
            <a:r>
              <a:rPr lang="en-GB" sz="2400" dirty="0" err="1" smtClean="0">
                <a:solidFill>
                  <a:schemeClr val="bg1"/>
                </a:solidFill>
              </a:rPr>
              <a:t>Naso-paryngeal</a:t>
            </a:r>
            <a:r>
              <a:rPr lang="en-GB" sz="2400" dirty="0" smtClean="0">
                <a:solidFill>
                  <a:schemeClr val="bg1"/>
                </a:solidFill>
              </a:rPr>
              <a:t> aspirates</a:t>
            </a:r>
          </a:p>
        </p:txBody>
      </p:sp>
      <p:sp>
        <p:nvSpPr>
          <p:cNvPr id="6" name="Rectangle 4"/>
          <p:cNvSpPr txBox="1">
            <a:spLocks noChangeArrowheads="1"/>
          </p:cNvSpPr>
          <p:nvPr/>
        </p:nvSpPr>
        <p:spPr>
          <a:xfrm>
            <a:off x="4681538" y="1579563"/>
            <a:ext cx="4124325" cy="4248150"/>
          </a:xfrm>
          <a:prstGeom prst="rect">
            <a:avLst/>
          </a:prstGeom>
        </p:spPr>
        <p:txBody>
          <a:bodyPr/>
          <a:lst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0" indent="0" algn="l" rtl="0">
              <a:buFont typeface="Times"/>
              <a:buNone/>
            </a:pPr>
            <a:r>
              <a:rPr lang="en-GB" sz="2400" dirty="0" smtClean="0">
                <a:solidFill>
                  <a:schemeClr val="bg1"/>
                </a:solidFill>
              </a:rPr>
              <a:t>Stools, rectal swabs</a:t>
            </a:r>
          </a:p>
          <a:p>
            <a:pPr marL="0" indent="0" algn="l" rtl="0">
              <a:buFont typeface="Times"/>
              <a:buNone/>
            </a:pPr>
            <a:r>
              <a:rPr lang="en-GB" sz="2400" dirty="0" smtClean="0">
                <a:solidFill>
                  <a:schemeClr val="bg1"/>
                </a:solidFill>
              </a:rPr>
              <a:t>Urine 	</a:t>
            </a:r>
          </a:p>
          <a:p>
            <a:pPr marL="0" indent="0" algn="l" rtl="0">
              <a:buFont typeface="Times"/>
              <a:buNone/>
            </a:pPr>
            <a:r>
              <a:rPr lang="en-GB" sz="2400" dirty="0" smtClean="0">
                <a:solidFill>
                  <a:schemeClr val="bg1"/>
                </a:solidFill>
              </a:rPr>
              <a:t>Saliva</a:t>
            </a:r>
          </a:p>
          <a:p>
            <a:pPr marL="0" indent="0" algn="l" rtl="0">
              <a:buFont typeface="Times"/>
              <a:buNone/>
            </a:pPr>
            <a:r>
              <a:rPr lang="en-GB" sz="2400" dirty="0" err="1" smtClean="0">
                <a:solidFill>
                  <a:schemeClr val="bg1"/>
                </a:solidFill>
              </a:rPr>
              <a:t>Cerebro</a:t>
            </a:r>
            <a:r>
              <a:rPr lang="en-GB" sz="2400" dirty="0" smtClean="0">
                <a:solidFill>
                  <a:schemeClr val="bg1"/>
                </a:solidFill>
              </a:rPr>
              <a:t>-spinal fluid</a:t>
            </a:r>
          </a:p>
          <a:p>
            <a:pPr marL="0" indent="0" algn="l" rtl="0">
              <a:buFont typeface="Times"/>
              <a:buNone/>
            </a:pPr>
            <a:r>
              <a:rPr lang="en-GB" sz="2400" dirty="0" smtClean="0">
                <a:solidFill>
                  <a:schemeClr val="bg1"/>
                </a:solidFill>
              </a:rPr>
              <a:t>Biopsy</a:t>
            </a:r>
          </a:p>
          <a:p>
            <a:pPr lvl="1" algn="l" rtl="0"/>
            <a:r>
              <a:rPr lang="en-GB" dirty="0" smtClean="0">
                <a:solidFill>
                  <a:schemeClr val="bg1"/>
                </a:solidFill>
              </a:rPr>
              <a:t>Skin (</a:t>
            </a:r>
            <a:r>
              <a:rPr lang="en-GB" dirty="0" err="1" smtClean="0">
                <a:solidFill>
                  <a:schemeClr val="bg1"/>
                </a:solidFill>
              </a:rPr>
              <a:t>filoviridae</a:t>
            </a:r>
            <a:r>
              <a:rPr lang="en-GB" dirty="0" smtClean="0">
                <a:solidFill>
                  <a:schemeClr val="bg1"/>
                </a:solidFill>
              </a:rPr>
              <a:t>)</a:t>
            </a:r>
          </a:p>
          <a:p>
            <a:pPr lvl="1" algn="l" rtl="0"/>
            <a:r>
              <a:rPr lang="en-GB" dirty="0" smtClean="0">
                <a:solidFill>
                  <a:schemeClr val="bg1"/>
                </a:solidFill>
              </a:rPr>
              <a:t>Organs  (fixation with formaldehyde 10%)</a:t>
            </a:r>
            <a:endParaRPr lang="en-US" dirty="0" smtClean="0">
              <a:solidFill>
                <a:schemeClr val="bg1"/>
              </a:solidFill>
            </a:endParaRPr>
          </a:p>
        </p:txBody>
      </p:sp>
    </p:spTree>
    <p:extLst>
      <p:ext uri="{BB962C8B-B14F-4D97-AF65-F5344CB8AC3E}">
        <p14:creationId xmlns:p14="http://schemas.microsoft.com/office/powerpoint/2010/main" val="2527409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a:solidFill>
                  <a:schemeClr val="accent1">
                    <a:lumMod val="40000"/>
                    <a:lumOff val="60000"/>
                  </a:schemeClr>
                </a:solidFill>
              </a:rPr>
              <a:t>Virus isolation in </a:t>
            </a:r>
            <a:r>
              <a:rPr lang="fr-FR" dirty="0" err="1">
                <a:solidFill>
                  <a:schemeClr val="accent1">
                    <a:lumMod val="40000"/>
                    <a:lumOff val="60000"/>
                  </a:schemeClr>
                </a:solidFill>
              </a:rPr>
              <a:t>traditional</a:t>
            </a:r>
            <a:r>
              <a:rPr lang="fr-FR" dirty="0">
                <a:solidFill>
                  <a:schemeClr val="accent1">
                    <a:lumMod val="40000"/>
                    <a:lumOff val="60000"/>
                  </a:schemeClr>
                </a:solidFill>
              </a:rPr>
              <a:t> </a:t>
            </a:r>
            <a:r>
              <a:rPr lang="fr-FR" dirty="0" err="1">
                <a:solidFill>
                  <a:schemeClr val="accent1">
                    <a:lumMod val="40000"/>
                    <a:lumOff val="60000"/>
                  </a:schemeClr>
                </a:solidFill>
              </a:rPr>
              <a:t>cell</a:t>
            </a:r>
            <a:r>
              <a:rPr lang="fr-FR" dirty="0">
                <a:solidFill>
                  <a:schemeClr val="accent1">
                    <a:lumMod val="40000"/>
                    <a:lumOff val="60000"/>
                  </a:schemeClr>
                </a:solidFill>
              </a:rPr>
              <a:t> cultures (</a:t>
            </a:r>
            <a:r>
              <a:rPr lang="fr-FR" dirty="0" err="1">
                <a:solidFill>
                  <a:schemeClr val="accent1">
                    <a:lumMod val="40000"/>
                    <a:lumOff val="60000"/>
                  </a:schemeClr>
                </a:solidFill>
              </a:rPr>
              <a:t>monolayer</a:t>
            </a:r>
            <a:r>
              <a:rPr lang="fr-FR" dirty="0">
                <a:solidFill>
                  <a:schemeClr val="accent1">
                    <a:lumMod val="40000"/>
                    <a:lumOff val="60000"/>
                  </a:schemeClr>
                </a:solidFill>
              </a:rPr>
              <a:t> cultures</a:t>
            </a:r>
            <a:r>
              <a:rPr lang="fr-FR" dirty="0" smtClean="0">
                <a:solidFill>
                  <a:schemeClr val="accent1">
                    <a:lumMod val="40000"/>
                    <a:lumOff val="60000"/>
                  </a:schemeClr>
                </a:solidFill>
              </a:rPr>
              <a:t>)</a:t>
            </a:r>
            <a:endParaRPr lang="ar-SA" dirty="0">
              <a:solidFill>
                <a:schemeClr val="accent1">
                  <a:lumMod val="40000"/>
                  <a:lumOff val="60000"/>
                </a:schemeClr>
              </a:solidFill>
            </a:endParaRPr>
          </a:p>
        </p:txBody>
      </p:sp>
      <p:sp>
        <p:nvSpPr>
          <p:cNvPr id="3" name="Content Placeholder 2"/>
          <p:cNvSpPr>
            <a:spLocks noGrp="1"/>
          </p:cNvSpPr>
          <p:nvPr>
            <p:ph idx="1"/>
          </p:nvPr>
        </p:nvSpPr>
        <p:spPr/>
        <p:txBody>
          <a:bodyPr/>
          <a:lstStyle/>
          <a:p>
            <a:pPr algn="l" rtl="0"/>
            <a:r>
              <a:rPr lang="fr-FR" dirty="0" smtClean="0">
                <a:solidFill>
                  <a:schemeClr val="bg1"/>
                </a:solidFill>
              </a:rPr>
              <a:t>1 </a:t>
            </a:r>
            <a:r>
              <a:rPr lang="fr-FR" dirty="0">
                <a:solidFill>
                  <a:schemeClr val="bg1"/>
                </a:solidFill>
              </a:rPr>
              <a:t>. </a:t>
            </a:r>
            <a:r>
              <a:rPr lang="fr-FR" dirty="0" err="1">
                <a:solidFill>
                  <a:schemeClr val="bg1"/>
                </a:solidFill>
              </a:rPr>
              <a:t>Primary</a:t>
            </a:r>
            <a:r>
              <a:rPr lang="fr-FR" dirty="0">
                <a:solidFill>
                  <a:schemeClr val="bg1"/>
                </a:solidFill>
              </a:rPr>
              <a:t> culture</a:t>
            </a:r>
          </a:p>
          <a:p>
            <a:pPr algn="l" rtl="0"/>
            <a:r>
              <a:rPr lang="fr-FR" dirty="0">
                <a:solidFill>
                  <a:schemeClr val="bg1"/>
                </a:solidFill>
              </a:rPr>
              <a:t>2 . Semi - </a:t>
            </a:r>
            <a:r>
              <a:rPr lang="fr-FR" dirty="0" err="1">
                <a:solidFill>
                  <a:schemeClr val="bg1"/>
                </a:solidFill>
              </a:rPr>
              <a:t>continuous</a:t>
            </a:r>
            <a:r>
              <a:rPr lang="fr-FR" dirty="0">
                <a:solidFill>
                  <a:schemeClr val="bg1"/>
                </a:solidFill>
              </a:rPr>
              <a:t> </a:t>
            </a:r>
            <a:r>
              <a:rPr lang="fr-FR" dirty="0" err="1">
                <a:solidFill>
                  <a:schemeClr val="bg1"/>
                </a:solidFill>
              </a:rPr>
              <a:t>cell</a:t>
            </a:r>
            <a:r>
              <a:rPr lang="fr-FR" dirty="0">
                <a:solidFill>
                  <a:schemeClr val="bg1"/>
                </a:solidFill>
              </a:rPr>
              <a:t> culture</a:t>
            </a:r>
          </a:p>
          <a:p>
            <a:pPr algn="l" rtl="0"/>
            <a:r>
              <a:rPr lang="fr-FR" dirty="0">
                <a:solidFill>
                  <a:schemeClr val="bg1"/>
                </a:solidFill>
              </a:rPr>
              <a:t>3 . </a:t>
            </a:r>
            <a:r>
              <a:rPr lang="fr-FR" dirty="0" err="1">
                <a:solidFill>
                  <a:schemeClr val="bg1"/>
                </a:solidFill>
              </a:rPr>
              <a:t>Continuous</a:t>
            </a:r>
            <a:r>
              <a:rPr lang="fr-FR" dirty="0">
                <a:solidFill>
                  <a:schemeClr val="bg1"/>
                </a:solidFill>
              </a:rPr>
              <a:t> </a:t>
            </a:r>
            <a:r>
              <a:rPr lang="fr-FR" dirty="0" err="1">
                <a:solidFill>
                  <a:schemeClr val="bg1"/>
                </a:solidFill>
              </a:rPr>
              <a:t>cell</a:t>
            </a:r>
            <a:r>
              <a:rPr lang="fr-FR" dirty="0">
                <a:solidFill>
                  <a:schemeClr val="bg1"/>
                </a:solidFill>
              </a:rPr>
              <a:t> culture</a:t>
            </a:r>
            <a:endParaRPr lang="ar-SA" dirty="0">
              <a:solidFill>
                <a:schemeClr val="bg1"/>
              </a:solidFill>
            </a:endParaRPr>
          </a:p>
        </p:txBody>
      </p:sp>
    </p:spTree>
    <p:extLst>
      <p:ext uri="{BB962C8B-B14F-4D97-AF65-F5344CB8AC3E}">
        <p14:creationId xmlns:p14="http://schemas.microsoft.com/office/powerpoint/2010/main" val="791664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Primary cultures </a:t>
            </a:r>
            <a:endParaRPr lang="ar-SA" dirty="0"/>
          </a:p>
        </p:txBody>
      </p:sp>
      <p:sp>
        <p:nvSpPr>
          <p:cNvPr id="3" name="Content Placeholder 2"/>
          <p:cNvSpPr>
            <a:spLocks noGrp="1"/>
          </p:cNvSpPr>
          <p:nvPr>
            <p:ph idx="1"/>
          </p:nvPr>
        </p:nvSpPr>
        <p:spPr/>
        <p:txBody>
          <a:bodyPr/>
          <a:lstStyle/>
          <a:p>
            <a:pPr algn="l" rtl="0"/>
            <a:r>
              <a:rPr lang="en-US" dirty="0" smtClean="0">
                <a:solidFill>
                  <a:schemeClr val="bg1"/>
                </a:solidFill>
              </a:rPr>
              <a:t>Viable </a:t>
            </a:r>
            <a:r>
              <a:rPr lang="en-US" dirty="0">
                <a:solidFill>
                  <a:schemeClr val="bg1"/>
                </a:solidFill>
              </a:rPr>
              <a:t>cell suspensions may be obtained by dissociating tissues or organs, e.g. human amnion, with trypsin, collagenase or other enzymes.</a:t>
            </a:r>
            <a:endParaRPr lang="ar-SA" dirty="0">
              <a:solidFill>
                <a:schemeClr val="bg1"/>
              </a:solidFill>
            </a:endParaRPr>
          </a:p>
        </p:txBody>
      </p:sp>
    </p:spTree>
    <p:extLst>
      <p:ext uri="{BB962C8B-B14F-4D97-AF65-F5344CB8AC3E}">
        <p14:creationId xmlns:p14="http://schemas.microsoft.com/office/powerpoint/2010/main" val="682729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Semi continuous cell cultures (cell strains )</a:t>
            </a:r>
            <a:endParaRPr lang="ar-SA" dirty="0"/>
          </a:p>
        </p:txBody>
      </p:sp>
      <p:sp>
        <p:nvSpPr>
          <p:cNvPr id="3" name="Content Placeholder 2"/>
          <p:cNvSpPr>
            <a:spLocks noGrp="1"/>
          </p:cNvSpPr>
          <p:nvPr>
            <p:ph idx="1"/>
          </p:nvPr>
        </p:nvSpPr>
        <p:spPr/>
        <p:txBody>
          <a:bodyPr>
            <a:normAutofit/>
          </a:bodyPr>
          <a:lstStyle/>
          <a:p>
            <a:pPr algn="l" rtl="0"/>
            <a:r>
              <a:rPr lang="en-US" dirty="0" smtClean="0">
                <a:solidFill>
                  <a:schemeClr val="bg1"/>
                </a:solidFill>
              </a:rPr>
              <a:t>– </a:t>
            </a:r>
            <a:r>
              <a:rPr lang="en-US" dirty="0">
                <a:solidFill>
                  <a:schemeClr val="bg1"/>
                </a:solidFill>
              </a:rPr>
              <a:t>Semi continuous cell cultures are established with the successful subculture of primary cell monolayers. These cultures consist mostly of spindle shaped fibroblast cells. Established from human embryonic tissue, or neonatal foreskin. .</a:t>
            </a:r>
          </a:p>
          <a:p>
            <a:pPr algn="l" rtl="0"/>
            <a:endParaRPr lang="ar-SA" dirty="0">
              <a:solidFill>
                <a:schemeClr val="bg1"/>
              </a:solidFill>
            </a:endParaRPr>
          </a:p>
        </p:txBody>
      </p:sp>
    </p:spTree>
    <p:extLst>
      <p:ext uri="{BB962C8B-B14F-4D97-AF65-F5344CB8AC3E}">
        <p14:creationId xmlns:p14="http://schemas.microsoft.com/office/powerpoint/2010/main" val="1758722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Continuous cell cultures ( cell lines </a:t>
            </a:r>
            <a:r>
              <a:rPr lang="en-US" dirty="0" smtClean="0"/>
              <a:t>)</a:t>
            </a:r>
            <a:endParaRPr lang="ar-SA" dirty="0"/>
          </a:p>
        </p:txBody>
      </p:sp>
      <p:sp>
        <p:nvSpPr>
          <p:cNvPr id="3" name="Content Placeholder 2"/>
          <p:cNvSpPr>
            <a:spLocks noGrp="1"/>
          </p:cNvSpPr>
          <p:nvPr>
            <p:ph idx="1"/>
          </p:nvPr>
        </p:nvSpPr>
        <p:spPr/>
        <p:txBody>
          <a:bodyPr/>
          <a:lstStyle/>
          <a:p>
            <a:pPr algn="l" rtl="0"/>
            <a:r>
              <a:rPr lang="en-US" dirty="0" smtClean="0">
                <a:solidFill>
                  <a:schemeClr val="bg1"/>
                </a:solidFill>
              </a:rPr>
              <a:t>Continuous </a:t>
            </a:r>
            <a:r>
              <a:rPr lang="en-US" dirty="0">
                <a:solidFill>
                  <a:schemeClr val="bg1"/>
                </a:solidFill>
              </a:rPr>
              <a:t>cultures are produced either by transformation ( spontaneous or engineered ) of cell strains in vitro, or by culture of cells taken from tumors </a:t>
            </a:r>
            <a:r>
              <a:rPr lang="en-US" dirty="0" err="1">
                <a:solidFill>
                  <a:schemeClr val="bg1"/>
                </a:solidFill>
              </a:rPr>
              <a:t>e.g</a:t>
            </a:r>
            <a:r>
              <a:rPr lang="en-US" dirty="0">
                <a:solidFill>
                  <a:schemeClr val="bg1"/>
                </a:solidFill>
              </a:rPr>
              <a:t> </a:t>
            </a:r>
            <a:r>
              <a:rPr lang="en-US" dirty="0" err="1">
                <a:solidFill>
                  <a:schemeClr val="bg1"/>
                </a:solidFill>
              </a:rPr>
              <a:t>Hela</a:t>
            </a:r>
            <a:r>
              <a:rPr lang="en-US" dirty="0">
                <a:solidFill>
                  <a:schemeClr val="bg1"/>
                </a:solidFill>
              </a:rPr>
              <a:t> ( human cervical carcinoma ) and a human </a:t>
            </a:r>
            <a:r>
              <a:rPr lang="en-US" dirty="0" err="1">
                <a:solidFill>
                  <a:schemeClr val="bg1"/>
                </a:solidFill>
              </a:rPr>
              <a:t>rhabdomyosarcoma</a:t>
            </a:r>
            <a:r>
              <a:rPr lang="en-US" dirty="0">
                <a:solidFill>
                  <a:schemeClr val="bg1"/>
                </a:solidFill>
              </a:rPr>
              <a:t> cell line (RD cells </a:t>
            </a:r>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2988790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Selection for culture media</a:t>
            </a:r>
            <a:endParaRPr lang="ar-SA" dirty="0"/>
          </a:p>
        </p:txBody>
      </p:sp>
      <p:sp>
        <p:nvSpPr>
          <p:cNvPr id="3" name="Content Placeholder 2"/>
          <p:cNvSpPr>
            <a:spLocks noGrp="1"/>
          </p:cNvSpPr>
          <p:nvPr>
            <p:ph idx="1"/>
          </p:nvPr>
        </p:nvSpPr>
        <p:spPr/>
        <p:txBody>
          <a:bodyPr/>
          <a:lstStyle/>
          <a:p>
            <a:pPr algn="l" rtl="0"/>
            <a:r>
              <a:rPr lang="en-US" dirty="0" smtClean="0">
                <a:solidFill>
                  <a:schemeClr val="bg1"/>
                </a:solidFill>
              </a:rPr>
              <a:t>A </a:t>
            </a:r>
            <a:r>
              <a:rPr lang="en-US" dirty="0">
                <a:solidFill>
                  <a:schemeClr val="bg1"/>
                </a:solidFill>
              </a:rPr>
              <a:t>range of media have been formulated for growth of vertebrate cells in culture. These incorporate various conc. </a:t>
            </a:r>
            <a:endParaRPr lang="en-US" dirty="0" smtClean="0">
              <a:solidFill>
                <a:schemeClr val="bg1"/>
              </a:solidFill>
            </a:endParaRPr>
          </a:p>
          <a:p>
            <a:pPr algn="l" rtl="0"/>
            <a:r>
              <a:rPr lang="en-US" dirty="0" smtClean="0">
                <a:solidFill>
                  <a:schemeClr val="bg1"/>
                </a:solidFill>
              </a:rPr>
              <a:t>Of </a:t>
            </a:r>
            <a:r>
              <a:rPr lang="en-US" dirty="0">
                <a:solidFill>
                  <a:schemeClr val="bg1"/>
                </a:solidFill>
              </a:rPr>
              <a:t>amino acids, vitamins, enzymes, growth factors, and inorganic salts. Glucose, fructose, or </a:t>
            </a:r>
            <a:r>
              <a:rPr lang="en-US" dirty="0" err="1">
                <a:solidFill>
                  <a:schemeClr val="bg1"/>
                </a:solidFill>
              </a:rPr>
              <a:t>galactose</a:t>
            </a:r>
            <a:r>
              <a:rPr lang="en-US" dirty="0">
                <a:solidFill>
                  <a:schemeClr val="bg1"/>
                </a:solidFill>
              </a:rPr>
              <a:t> are </a:t>
            </a:r>
            <a:endParaRPr lang="en-US" dirty="0" smtClean="0">
              <a:solidFill>
                <a:schemeClr val="bg1"/>
              </a:solidFill>
            </a:endParaRPr>
          </a:p>
          <a:p>
            <a:pPr algn="l" rtl="0"/>
            <a:r>
              <a:rPr lang="en-US" dirty="0" smtClean="0">
                <a:solidFill>
                  <a:schemeClr val="bg1"/>
                </a:solidFill>
              </a:rPr>
              <a:t>also </a:t>
            </a:r>
            <a:r>
              <a:rPr lang="en-US" dirty="0">
                <a:solidFill>
                  <a:schemeClr val="bg1"/>
                </a:solidFill>
              </a:rPr>
              <a:t>added along with glutamine to provide a carbon source for cell metabolism.</a:t>
            </a:r>
            <a:endParaRPr lang="ar-SA" dirty="0">
              <a:solidFill>
                <a:schemeClr val="bg1"/>
              </a:solidFill>
            </a:endParaRPr>
          </a:p>
        </p:txBody>
      </p:sp>
    </p:spTree>
    <p:extLst>
      <p:ext uri="{BB962C8B-B14F-4D97-AF65-F5344CB8AC3E}">
        <p14:creationId xmlns:p14="http://schemas.microsoft.com/office/powerpoint/2010/main" val="2469640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 of cell </a:t>
            </a:r>
            <a:r>
              <a:rPr lang="en-US" dirty="0"/>
              <a:t>culture media:</a:t>
            </a:r>
            <a:endParaRPr lang="ar-SA" dirty="0"/>
          </a:p>
        </p:txBody>
      </p:sp>
      <p:sp>
        <p:nvSpPr>
          <p:cNvPr id="3" name="Content Placeholder 2"/>
          <p:cNvSpPr>
            <a:spLocks noGrp="1"/>
          </p:cNvSpPr>
          <p:nvPr>
            <p:ph idx="1"/>
          </p:nvPr>
        </p:nvSpPr>
        <p:spPr/>
        <p:txBody>
          <a:bodyPr/>
          <a:lstStyle/>
          <a:p>
            <a:pPr algn="l" rtl="0"/>
            <a:r>
              <a:rPr lang="en-US" dirty="0" smtClean="0">
                <a:solidFill>
                  <a:schemeClr val="bg1"/>
                </a:solidFill>
              </a:rPr>
              <a:t>– </a:t>
            </a:r>
            <a:r>
              <a:rPr lang="en-US" dirty="0" err="1">
                <a:solidFill>
                  <a:schemeClr val="bg1"/>
                </a:solidFill>
              </a:rPr>
              <a:t>Dulbecco,s</a:t>
            </a:r>
            <a:r>
              <a:rPr lang="en-US" dirty="0">
                <a:solidFill>
                  <a:schemeClr val="bg1"/>
                </a:solidFill>
              </a:rPr>
              <a:t> Minimal Essential Medium (DMEM) is in common use for continuous cell lines.</a:t>
            </a:r>
          </a:p>
          <a:p>
            <a:pPr algn="l" rtl="0"/>
            <a:r>
              <a:rPr lang="en-US" dirty="0">
                <a:solidFill>
                  <a:schemeClr val="bg1"/>
                </a:solidFill>
              </a:rPr>
              <a:t>– CMRL medium is particularly suited for the  propagation of semi -continuous cell lines.</a:t>
            </a:r>
          </a:p>
          <a:p>
            <a:pPr algn="l" rtl="0"/>
            <a:r>
              <a:rPr lang="en-US" dirty="0">
                <a:solidFill>
                  <a:schemeClr val="bg1"/>
                </a:solidFill>
              </a:rPr>
              <a:t>– RPMI 1640 is recommended for growth  of </a:t>
            </a:r>
            <a:r>
              <a:rPr lang="en-US" dirty="0" err="1">
                <a:solidFill>
                  <a:schemeClr val="bg1"/>
                </a:solidFill>
              </a:rPr>
              <a:t>Lymphoblastoid</a:t>
            </a:r>
            <a:r>
              <a:rPr lang="en-US" dirty="0">
                <a:solidFill>
                  <a:schemeClr val="bg1"/>
                </a:solidFill>
              </a:rPr>
              <a:t> cells in suspension</a:t>
            </a:r>
            <a:endParaRPr lang="ar-SA" dirty="0">
              <a:solidFill>
                <a:schemeClr val="bg1"/>
              </a:solidFill>
            </a:endParaRPr>
          </a:p>
        </p:txBody>
      </p:sp>
    </p:spTree>
    <p:extLst>
      <p:ext uri="{BB962C8B-B14F-4D97-AF65-F5344CB8AC3E}">
        <p14:creationId xmlns:p14="http://schemas.microsoft.com/office/powerpoint/2010/main" val="10705904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مخصص 3">
      <a:dk1>
        <a:sysClr val="windowText" lastClr="000000"/>
      </a:dk1>
      <a:lt1>
        <a:sysClr val="window" lastClr="FFFFFF"/>
      </a:lt1>
      <a:dk2>
        <a:srgbClr val="B4ECFC"/>
      </a:dk2>
      <a:lt2>
        <a:srgbClr val="DBF5F9"/>
      </a:lt2>
      <a:accent1>
        <a:srgbClr val="CA1667"/>
      </a:accent1>
      <a:accent2>
        <a:srgbClr val="5FF2CA"/>
      </a:accent2>
      <a:accent3>
        <a:srgbClr val="0BD0D9"/>
      </a:accent3>
      <a:accent4>
        <a:srgbClr val="10CF9B"/>
      </a:accent4>
      <a:accent5>
        <a:srgbClr val="7CCA62"/>
      </a:accent5>
      <a:accent6>
        <a:srgbClr val="A5C249"/>
      </a:accent6>
      <a:hlink>
        <a:srgbClr val="C00000"/>
      </a:hlink>
      <a:folHlink>
        <a:srgbClr val="85DFD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TotalTime>
  <Words>625</Words>
  <Application>Microsoft Office PowerPoint</Application>
  <PresentationFormat>On-screen Show (4:3)</PresentationFormat>
  <Paragraphs>60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Apex</vt:lpstr>
      <vt:lpstr>CELL LINE CULTURE</vt:lpstr>
      <vt:lpstr>Uses </vt:lpstr>
      <vt:lpstr>Specimens used to culture viruses</vt:lpstr>
      <vt:lpstr>Virus isolation in traditional cell cultures (monolayer cultures)</vt:lpstr>
      <vt:lpstr>Primary cultures </vt:lpstr>
      <vt:lpstr>Semi continuous cell cultures (cell strains )</vt:lpstr>
      <vt:lpstr>Continuous cell cultures ( cell lines )</vt:lpstr>
      <vt:lpstr>Selection for culture media</vt:lpstr>
      <vt:lpstr>Type of cell culture media:</vt:lpstr>
      <vt:lpstr>Conditions for growth of cell cultures</vt:lpstr>
      <vt:lpstr>Subculture of semi-continuous or continuous cell cultures</vt:lpstr>
      <vt:lpstr>Subculture of semi-continuous or continuous cell cultures….CON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حسناء الموسوي</dc:creator>
  <cp:lastModifiedBy>DR.Ahmed Saker 2o1O</cp:lastModifiedBy>
  <cp:revision>5</cp:revision>
  <dcterms:created xsi:type="dcterms:W3CDTF">2006-08-16T00:00:00Z</dcterms:created>
  <dcterms:modified xsi:type="dcterms:W3CDTF">2019-03-11T03:24:53Z</dcterms:modified>
</cp:coreProperties>
</file>